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1"/>
  </p:notesMasterIdLst>
  <p:sldIdLst>
    <p:sldId id="275" r:id="rId3"/>
    <p:sldId id="807" r:id="rId4"/>
    <p:sldId id="806" r:id="rId5"/>
    <p:sldId id="810" r:id="rId6"/>
    <p:sldId id="603" r:id="rId7"/>
    <p:sldId id="757" r:id="rId8"/>
    <p:sldId id="634" r:id="rId9"/>
    <p:sldId id="677" r:id="rId10"/>
    <p:sldId id="755" r:id="rId11"/>
    <p:sldId id="746" r:id="rId12"/>
    <p:sldId id="756" r:id="rId13"/>
    <p:sldId id="758" r:id="rId14"/>
    <p:sldId id="722" r:id="rId15"/>
    <p:sldId id="727" r:id="rId16"/>
    <p:sldId id="729" r:id="rId17"/>
    <p:sldId id="731" r:id="rId18"/>
    <p:sldId id="708" r:id="rId19"/>
    <p:sldId id="720" r:id="rId20"/>
    <p:sldId id="711" r:id="rId21"/>
    <p:sldId id="709" r:id="rId22"/>
    <p:sldId id="710" r:id="rId23"/>
    <p:sldId id="733" r:id="rId24"/>
    <p:sldId id="715" r:id="rId25"/>
    <p:sldId id="745" r:id="rId26"/>
    <p:sldId id="726" r:id="rId27"/>
    <p:sldId id="739" r:id="rId28"/>
    <p:sldId id="744" r:id="rId29"/>
    <p:sldId id="742" r:id="rId30"/>
    <p:sldId id="743" r:id="rId31"/>
    <p:sldId id="734" r:id="rId32"/>
    <p:sldId id="702" r:id="rId33"/>
    <p:sldId id="716" r:id="rId34"/>
    <p:sldId id="759" r:id="rId35"/>
    <p:sldId id="728" r:id="rId36"/>
    <p:sldId id="719" r:id="rId37"/>
    <p:sldId id="738" r:id="rId38"/>
    <p:sldId id="760" r:id="rId39"/>
    <p:sldId id="799" r:id="rId40"/>
    <p:sldId id="718" r:id="rId41"/>
    <p:sldId id="737" r:id="rId42"/>
    <p:sldId id="801" r:id="rId43"/>
    <p:sldId id="809" r:id="rId44"/>
    <p:sldId id="800" r:id="rId45"/>
    <p:sldId id="771" r:id="rId46"/>
    <p:sldId id="783" r:id="rId47"/>
    <p:sldId id="785" r:id="rId48"/>
    <p:sldId id="784" r:id="rId49"/>
    <p:sldId id="772" r:id="rId50"/>
    <p:sldId id="776" r:id="rId51"/>
    <p:sldId id="773" r:id="rId52"/>
    <p:sldId id="774" r:id="rId53"/>
    <p:sldId id="775" r:id="rId54"/>
    <p:sldId id="777" r:id="rId55"/>
    <p:sldId id="778" r:id="rId56"/>
    <p:sldId id="779" r:id="rId57"/>
    <p:sldId id="781" r:id="rId58"/>
    <p:sldId id="741" r:id="rId59"/>
    <p:sldId id="395" r:id="rId60"/>
    <p:sldId id="802" r:id="rId61"/>
    <p:sldId id="762" r:id="rId62"/>
    <p:sldId id="803" r:id="rId63"/>
    <p:sldId id="804" r:id="rId64"/>
    <p:sldId id="794" r:id="rId65"/>
    <p:sldId id="796" r:id="rId66"/>
    <p:sldId id="797" r:id="rId67"/>
    <p:sldId id="811" r:id="rId68"/>
    <p:sldId id="798" r:id="rId69"/>
    <p:sldId id="8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4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0A13-6156-4B0B-B3A3-B92D6386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EB0F9-99E2-4241-BC97-825BE4B13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10A3F-CFFE-276D-BA86-3811591B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11CB0-B3E1-D5DB-A117-9C4A81600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Singular_value_decomposition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etrics.pairwise.distance_metrics.html#sklearn.metrics.pairwise.distance_metrics" TargetMode="External"/><Relationship Id="rId2" Type="http://schemas.openxmlformats.org/officeDocument/2006/relationships/hyperlink" Target="https://scikit-learn.org/stable/modules/generated/sklearn.neighbors.NearestNeighbors.html#sklearn.neighbors.NearestNeighbor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Radial_basis_func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index.html" TargetMode="External"/><Relationship Id="rId2" Type="http://schemas.openxmlformats.org/officeDocument/2006/relationships/hyperlink" Target="https://arxiv.org/abs/1802.03426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983276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152" y="4041385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length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and SVD are a linear projections</a:t>
            </a:r>
          </a:p>
          <a:p>
            <a:r>
              <a:rPr lang="en-US" dirty="0">
                <a:latin typeface="+mn-lt"/>
              </a:rPr>
              <a:t>Manifold learning can be linear or nonlinear  </a:t>
            </a: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0B8A-5891-0280-B0A3-C36731DE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40B2-FCEF-213D-AE59-616CB2AAE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Properties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09945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properties good dimensionality reduction algorithms?</a:t>
            </a:r>
          </a:p>
          <a:p>
            <a:r>
              <a:rPr lang="en-US" dirty="0">
                <a:latin typeface="+mn-lt"/>
              </a:rPr>
              <a:t>Goal is to find a mapping to the lower dimensional manifold or embedding space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minimize error </a:t>
            </a:r>
            <a:r>
              <a:rPr lang="en-US" dirty="0">
                <a:latin typeface="+mn-lt"/>
              </a:rPr>
              <a:t>with respect to the original data  </a:t>
            </a:r>
          </a:p>
          <a:p>
            <a:pPr lvl="1"/>
            <a:r>
              <a:rPr lang="en-US" dirty="0">
                <a:latin typeface="+mn-lt"/>
              </a:rPr>
              <a:t>Ideally, reconstruct original data by inverse transformation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preserve distances</a:t>
            </a:r>
          </a:p>
          <a:p>
            <a:pPr lvl="1"/>
            <a:r>
              <a:rPr lang="en-US" dirty="0">
                <a:latin typeface="+mn-lt"/>
              </a:rPr>
              <a:t>Distances or similarities should not be distorted by transformation </a:t>
            </a:r>
          </a:p>
          <a:p>
            <a:r>
              <a:rPr lang="en-US" dirty="0">
                <a:latin typeface="+mn-lt"/>
              </a:rPr>
              <a:t>Embedding should have </a:t>
            </a:r>
            <a:r>
              <a:rPr lang="en-US" b="1" dirty="0">
                <a:latin typeface="+mn-lt"/>
              </a:rPr>
              <a:t>low bias</a:t>
            </a:r>
          </a:p>
          <a:p>
            <a:pPr lvl="1"/>
            <a:r>
              <a:rPr lang="en-US" dirty="0">
                <a:latin typeface="+mn-lt"/>
              </a:rPr>
              <a:t>Embedding should not produce systematic bias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9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Linear embedding methods</a:t>
                </a:r>
              </a:p>
              <a:p>
                <a:r>
                  <a:rPr lang="en-US" dirty="0">
                    <a:latin typeface="+mn-lt"/>
                  </a:rPr>
                  <a:t>Create a </a:t>
                </a:r>
                <a:r>
                  <a:rPr lang="en-US" b="1" dirty="0">
                    <a:latin typeface="+mn-lt"/>
                  </a:rPr>
                  <a:t>linear map</a:t>
                </a:r>
                <a:r>
                  <a:rPr lang="en-US" dirty="0">
                    <a:latin typeface="+mn-lt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dimensional feature space to lower,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, dimensional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Linear map assumes same factor weights used for all values of each feature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Principal Component Analysis: </a:t>
                </a:r>
                <a:r>
                  <a:rPr lang="en-US" dirty="0">
                    <a:latin typeface="+mn-lt"/>
                  </a:rPr>
                  <a:t>PCA, SVD</a:t>
                </a:r>
              </a:p>
              <a:p>
                <a:pPr lvl="1"/>
                <a:r>
                  <a:rPr lang="en-US" dirty="0">
                    <a:latin typeface="+mn-lt"/>
                  </a:rPr>
                  <a:t>Pearson, 1901</a:t>
                </a:r>
              </a:p>
              <a:p>
                <a:pPr lvl="1"/>
                <a:r>
                  <a:rPr lang="en-US" dirty="0">
                    <a:latin typeface="+mn-lt"/>
                  </a:rPr>
                  <a:t>A generative model using </a:t>
                </a:r>
                <a:r>
                  <a:rPr lang="en-US" b="1" dirty="0">
                    <a:latin typeface="+mn-lt"/>
                  </a:rPr>
                  <a:t>latent factors</a:t>
                </a:r>
              </a:p>
              <a:p>
                <a:r>
                  <a:rPr lang="en-US" dirty="0">
                    <a:latin typeface="+mn-lt"/>
                  </a:rPr>
                  <a:t>Other </a:t>
                </a:r>
                <a:r>
                  <a:rPr lang="en-US" b="1" dirty="0">
                    <a:latin typeface="+mn-lt"/>
                  </a:rPr>
                  <a:t>Latent Factor Models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Used for recommenders for example</a:t>
                </a:r>
              </a:p>
              <a:p>
                <a:pPr lvl="1"/>
                <a:r>
                  <a:rPr lang="en-US" dirty="0">
                    <a:latin typeface="+mn-lt"/>
                  </a:rPr>
                  <a:t>Many other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Nonlinear embedding </a:t>
            </a:r>
            <a:r>
              <a:rPr lang="en-US" dirty="0">
                <a:latin typeface="+mn-lt"/>
              </a:rPr>
              <a:t>methods</a:t>
            </a:r>
          </a:p>
          <a:p>
            <a:r>
              <a:rPr lang="en-US" dirty="0">
                <a:latin typeface="+mn-lt"/>
              </a:rPr>
              <a:t>Manifold learning for visualization   </a:t>
            </a:r>
          </a:p>
          <a:p>
            <a:pPr lvl="1"/>
            <a:r>
              <a:rPr lang="en-US" dirty="0">
                <a:latin typeface="+mn-lt"/>
              </a:rPr>
              <a:t>Spectral embedding   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……</a:t>
            </a:r>
          </a:p>
          <a:p>
            <a:r>
              <a:rPr lang="en-US" dirty="0">
                <a:latin typeface="+mn-lt"/>
              </a:rPr>
              <a:t>Deep autoencoders, other NN-based embedding methods</a:t>
            </a:r>
          </a:p>
          <a:p>
            <a:pPr lvl="1"/>
            <a:r>
              <a:rPr lang="en-US" dirty="0">
                <a:latin typeface="+mn-lt"/>
              </a:rPr>
              <a:t>Neural embedding discussed in earlier lesson</a:t>
            </a:r>
          </a:p>
          <a:p>
            <a:pPr lvl="1"/>
            <a:r>
              <a:rPr lang="en-US" dirty="0">
                <a:latin typeface="+mn-lt"/>
              </a:rPr>
              <a:t>For a well written tutorial on using VAEs as image generative models see </a:t>
            </a:r>
            <a:r>
              <a:rPr lang="en-US" dirty="0">
                <a:latin typeface="+mn-lt"/>
                <a:hlinkClick r:id="rId3"/>
              </a:rPr>
              <a:t>this post by the amazing Lily Wang of NVIDIA,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Linear Embedding with PCA</a:t>
            </a:r>
          </a:p>
        </p:txBody>
      </p:sp>
    </p:spTree>
    <p:extLst>
      <p:ext uri="{BB962C8B-B14F-4D97-AF65-F5344CB8AC3E}">
        <p14:creationId xmlns:p14="http://schemas.microsoft.com/office/powerpoint/2010/main" val="6800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10094"/>
            <a:ext cx="11525250" cy="5587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PCA applies a linear projection from sample space to an orthogonal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Start with the original features of the model matrix in the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-dimensional sample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Compute a linear transformation to an </a:t>
            </a:r>
            <a:r>
              <a:rPr lang="en-US" b="1" dirty="0">
                <a:latin typeface="+mn-lt"/>
              </a:rPr>
              <a:t>orthogonal latent space </a:t>
            </a:r>
          </a:p>
          <a:p>
            <a:pPr lvl="1"/>
            <a:r>
              <a:rPr lang="en-US" dirty="0">
                <a:latin typeface="+mn-lt"/>
              </a:rPr>
              <a:t>Principle (1</a:t>
            </a:r>
            <a:r>
              <a:rPr lang="en-US" baseline="30000" dirty="0">
                <a:latin typeface="+mn-lt"/>
              </a:rPr>
              <a:t>st</a:t>
            </a:r>
            <a:r>
              <a:rPr lang="en-US" dirty="0">
                <a:latin typeface="+mn-lt"/>
              </a:rPr>
              <a:t>) axis with highest variance  </a:t>
            </a:r>
          </a:p>
          <a:p>
            <a:pPr lvl="1"/>
            <a:r>
              <a:rPr lang="en-US" dirty="0">
                <a:latin typeface="+mn-lt"/>
              </a:rPr>
              <a:t>Each axis is orthogonal to the others, explaining maximum remaining variance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First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projection axes define </a:t>
            </a:r>
            <a:r>
              <a:rPr lang="en-US" b="1" dirty="0">
                <a:latin typeface="+mn-lt"/>
              </a:rPr>
              <a:t>orthogonal lower dimensional space,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&lt;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Principle components are a projection onto an orthogonal space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Start with a </a:t>
                </a:r>
                <a:r>
                  <a:rPr lang="en-US" b="1" dirty="0">
                    <a:cs typeface="Segoe UI" panose="020B0502040204020203" pitchFamily="34" charset="0"/>
                  </a:rPr>
                  <a:t>zero-centered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𝐧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feature matrix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are not orthogonal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All column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Nonzero correlation between features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b="1" dirty="0">
                    <a:cs typeface="Segoe UI" panose="020B0502040204020203" pitchFamily="34" charset="0"/>
                  </a:rPr>
                  <a:t>transformation</a:t>
                </a:r>
                <a:r>
                  <a:rPr lang="en-US" dirty="0">
                    <a:cs typeface="Segoe UI" panose="020B0502040204020203" pitchFamily="34" charset="0"/>
                  </a:rPr>
                  <a:t> to the full,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, dimensional orthogonal latent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the matrix product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transformation weight matrix</a:t>
                </a: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is an orthogonal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matrix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Transformation is from a Euclidean space another Euclidean space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b="1" dirty="0">
                    <a:latin typeface="+mn-lt"/>
                  </a:rPr>
                  <a:t>Transformation is linear</a:t>
                </a:r>
                <a:r>
                  <a:rPr lang="en-US" dirty="0">
                    <a:latin typeface="+mn-lt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Linear transform is a </a:t>
                </a:r>
                <a:r>
                  <a:rPr lang="en-US" b="1" dirty="0">
                    <a:latin typeface="+mn-lt"/>
                  </a:rPr>
                  <a:t>pure rotation and scale</a:t>
                </a:r>
              </a:p>
              <a:p>
                <a:r>
                  <a:rPr lang="en-US" b="1" dirty="0">
                    <a:latin typeface="+mn-lt"/>
                  </a:rPr>
                  <a:t>Not an affine transformation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Therefore, </a:t>
                </a:r>
                <a:r>
                  <a:rPr lang="en-US" b="1" dirty="0">
                    <a:latin typeface="+mn-lt"/>
                  </a:rPr>
                  <a:t>must zero center the columns </a:t>
                </a:r>
                <a:r>
                  <a:rPr lang="en-US" dirty="0">
                    <a:latin typeface="+mn-lt"/>
                  </a:rPr>
                  <a:t>before applying PCA!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  <a:blipFill>
                <a:blip r:embed="rId3"/>
                <a:stretch>
                  <a:fillRect l="-1111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poor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exhibit improved convergence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7050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Start with zero mean Normally distributed data with covariance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High dependency between the two variables </a:t>
                </a:r>
              </a:p>
              <a:p>
                <a:r>
                  <a:rPr lang="en-US" b="1" dirty="0">
                    <a:latin typeface="+mn-lt"/>
                  </a:rPr>
                  <a:t>Marginal distributions are Normal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358561-6C6F-49BE-A10C-539FD3E2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3" y="1009835"/>
            <a:ext cx="6056792" cy="56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First (primary) axis now has 95% of variance</a:t>
                </a:r>
              </a:p>
              <a:p>
                <a:r>
                  <a:rPr lang="en-US" dirty="0">
                    <a:latin typeface="+mn-lt"/>
                  </a:rPr>
                  <a:t>Second axis has low variance (5%) and information</a:t>
                </a:r>
              </a:p>
              <a:p>
                <a:r>
                  <a:rPr lang="en-US" dirty="0">
                    <a:latin typeface="+mn-lt"/>
                  </a:rPr>
                  <a:t>Covariance is 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Space is orthogonal!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B3FCB-0F0A-4636-9826-58676357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0" y="864030"/>
            <a:ext cx="5897032" cy="56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Principal Component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81323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Properties of principal components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projection directions are determined by the </a:t>
                </a:r>
                <a:r>
                  <a:rPr lang="en-US" b="1" dirty="0">
                    <a:cs typeface="Segoe UI" panose="020B0502040204020203" pitchFamily="34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𝐜𝐨𝐯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Projection in an orthogonal coordinate system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 correlation between dimensions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PC in decreasing order of magnitude of 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select fraction of variance to retain by setting number of eigenvalues used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Given the principal components, dimensionality reduction is easy 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Transformation with all components yields a full dimensional orthogonal space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We can limit the dimensionality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to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components </a:t>
                </a:r>
              </a:p>
              <a:p>
                <a:pPr>
                  <a:tabLst>
                    <a:tab pos="7543800" algn="l"/>
                  </a:tabLst>
                </a:pPr>
                <a:endParaRPr lang="en-US" sz="100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projection to an orthogonal Euclidean space with </a:t>
                </a:r>
                <a:r>
                  <a:rPr lang="en-US" b="1" dirty="0">
                    <a:cs typeface="Segoe UI" panose="020B0502040204020203" pitchFamily="34" charset="0"/>
                  </a:rPr>
                  <a:t>first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principal components as axes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3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E6F3E-34BF-FC27-C222-7F2C5DA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81" y="2142501"/>
            <a:ext cx="6127976" cy="471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2570"/>
            <a:ext cx="11525250" cy="121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many components do you need? 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Need to retain enough components to </a:t>
            </a:r>
            <a:r>
              <a:rPr lang="en-US" b="1" dirty="0">
                <a:cs typeface="Segoe UI" panose="020B0502040204020203" pitchFamily="34" charset="0"/>
              </a:rPr>
              <a:t>explain most of the variance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3B235B-D614-CA59-8088-A828BBA8F4E4}"/>
              </a:ext>
            </a:extLst>
          </p:cNvPr>
          <p:cNvSpPr/>
          <p:nvPr/>
        </p:nvSpPr>
        <p:spPr>
          <a:xfrm>
            <a:off x="7697165" y="5977561"/>
            <a:ext cx="310987" cy="22068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/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400" b="1" dirty="0"/>
                  <a:t> components explain most variance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blipFill>
                <a:blip r:embed="rId3"/>
                <a:stretch>
                  <a:fillRect l="-4954" t="-4061" r="-3096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891F37-514B-788D-D514-C5C3C33EF5ED}"/>
              </a:ext>
            </a:extLst>
          </p:cNvPr>
          <p:cNvSpPr/>
          <p:nvPr/>
        </p:nvSpPr>
        <p:spPr>
          <a:xfrm>
            <a:off x="5125032" y="5571678"/>
            <a:ext cx="381964" cy="33304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FE45A-7578-D0ED-3383-6C5BDAA2564E}"/>
              </a:ext>
            </a:extLst>
          </p:cNvPr>
          <p:cNvSpPr txBox="1"/>
          <p:nvPr/>
        </p:nvSpPr>
        <p:spPr>
          <a:xfrm>
            <a:off x="7954155" y="5657935"/>
            <a:ext cx="390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Apparent random variation – </a:t>
            </a:r>
            <a:r>
              <a:rPr lang="en-US" sz="2400" b="1" dirty="0"/>
              <a:t>irreducible 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6CF04-DE03-807D-FD99-F1A1FD373DA5}"/>
              </a:ext>
            </a:extLst>
          </p:cNvPr>
          <p:cNvCxnSpPr>
            <a:cxnSpLocks/>
          </p:cNvCxnSpPr>
          <p:nvPr/>
        </p:nvCxnSpPr>
        <p:spPr>
          <a:xfrm flipH="1">
            <a:off x="2346062" y="5738199"/>
            <a:ext cx="2969952" cy="151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716DE8-5D4D-960B-401C-721EA202361C}"/>
              </a:ext>
            </a:extLst>
          </p:cNvPr>
          <p:cNvSpPr txBox="1"/>
          <p:nvPr/>
        </p:nvSpPr>
        <p:spPr>
          <a:xfrm>
            <a:off x="3200331" y="3729205"/>
            <a:ext cx="461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2</a:t>
            </a:r>
            <a:r>
              <a:rPr lang="en-US" sz="2400" b="1" baseline="30000" dirty="0">
                <a:solidFill>
                  <a:srgbClr val="C00000"/>
                </a:solidFill>
              </a:rPr>
              <a:t>nd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8593A-4AA5-BE34-F806-8B449FD88F4A}"/>
              </a:ext>
            </a:extLst>
          </p:cNvPr>
          <p:cNvSpPr txBox="1"/>
          <p:nvPr/>
        </p:nvSpPr>
        <p:spPr>
          <a:xfrm>
            <a:off x="2652858" y="2334585"/>
            <a:ext cx="451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1</a:t>
            </a:r>
            <a:r>
              <a:rPr lang="en-US" sz="2400" b="1" baseline="30000" dirty="0">
                <a:solidFill>
                  <a:srgbClr val="C00000"/>
                </a:solidFill>
              </a:rPr>
              <a:t>st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74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properties of principal component decomposition?</a:t>
                </a:r>
              </a:p>
              <a:p>
                <a:r>
                  <a:rPr lang="en-US" dirty="0">
                    <a:latin typeface="+mn-lt"/>
                  </a:rPr>
                  <a:t>PCA is a linear projection from high dimensional space to low dimensional orthogonal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Good only if </a:t>
                </a:r>
                <a:r>
                  <a:rPr lang="en-US" b="1" dirty="0">
                    <a:latin typeface="+mn-lt"/>
                  </a:rPr>
                  <a:t>dependency between variables is linear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minimizes least square error </a:t>
                </a:r>
                <a:r>
                  <a:rPr lang="en-US" dirty="0">
                    <a:latin typeface="+mn-lt"/>
                  </a:rPr>
                  <a:t>with original data  </a:t>
                </a:r>
              </a:p>
              <a:p>
                <a:pPr lvl="1"/>
                <a:r>
                  <a:rPr lang="en-US" dirty="0">
                    <a:latin typeface="+mn-lt"/>
                  </a:rPr>
                  <a:t>Assumes </a:t>
                </a:r>
                <a:r>
                  <a:rPr lang="en-US" b="1" dirty="0">
                    <a:latin typeface="+mn-lt"/>
                  </a:rPr>
                  <a:t>Normally distributed variables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Adversely affected by outliers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approximately preserves Euclidian distances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Distances are preserved within the error of the linear transformation  </a:t>
                </a:r>
              </a:p>
              <a:p>
                <a:r>
                  <a:rPr lang="en-US" dirty="0">
                    <a:latin typeface="+mn-lt"/>
                  </a:rPr>
                  <a:t>PCA is a fast and efficient algorithm </a:t>
                </a:r>
              </a:p>
              <a:p>
                <a:pPr lvl="1"/>
                <a:r>
                  <a:rPr lang="en-US" dirty="0">
                    <a:latin typeface="+mn-lt"/>
                  </a:rPr>
                  <a:t>Need only find largest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 eigenvalues and eigenvectors</a:t>
                </a:r>
              </a:p>
              <a:p>
                <a:pPr lvl="1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  <a:blipFill>
                <a:blip r:embed="rId3"/>
                <a:stretch>
                  <a:fillRect l="-1111" t="-1883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525250" cy="550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Data preparation for PCA</a:t>
            </a:r>
          </a:p>
          <a:p>
            <a:r>
              <a:rPr lang="en-US" dirty="0">
                <a:latin typeface="+mn-lt"/>
              </a:rPr>
              <a:t>Treat outliers since PCA susceptible</a:t>
            </a:r>
          </a:p>
          <a:p>
            <a:pPr lvl="1"/>
            <a:r>
              <a:rPr lang="en-US" dirty="0">
                <a:latin typeface="+mn-lt"/>
              </a:rPr>
              <a:t>Details are problem dependent</a:t>
            </a:r>
          </a:p>
          <a:p>
            <a:pPr lvl="1"/>
            <a:r>
              <a:rPr lang="en-US" dirty="0">
                <a:latin typeface="+mn-lt"/>
              </a:rPr>
              <a:t>If outliers inherent in data, consider nonlinear method like spectral embedding </a:t>
            </a:r>
          </a:p>
          <a:p>
            <a:r>
              <a:rPr lang="en-US" dirty="0">
                <a:latin typeface="+mn-lt"/>
              </a:rPr>
              <a:t>Demean the variables </a:t>
            </a:r>
          </a:p>
          <a:p>
            <a:pPr lvl="1"/>
            <a:r>
              <a:rPr lang="en-US" dirty="0">
                <a:latin typeface="+mn-lt"/>
              </a:rPr>
              <a:t>PCA is a </a:t>
            </a:r>
            <a:r>
              <a:rPr lang="en-US" b="1" dirty="0">
                <a:latin typeface="+mn-lt"/>
              </a:rPr>
              <a:t>linear transformation  </a:t>
            </a:r>
          </a:p>
          <a:p>
            <a:pPr lvl="1"/>
            <a:r>
              <a:rPr lang="en-US" b="1" dirty="0">
                <a:latin typeface="+mn-lt"/>
              </a:rPr>
              <a:t>But not an affine transformation! </a:t>
            </a:r>
          </a:p>
          <a:p>
            <a:r>
              <a:rPr lang="en-US" dirty="0">
                <a:latin typeface="+mn-lt"/>
              </a:rPr>
              <a:t>Transforming variables to unit variance can improve convergence </a:t>
            </a:r>
          </a:p>
          <a:p>
            <a:pPr lvl="1"/>
            <a:r>
              <a:rPr lang="en-US" dirty="0">
                <a:latin typeface="+mn-lt"/>
              </a:rPr>
              <a:t>Particularly important in high dimensions   </a:t>
            </a:r>
          </a:p>
        </p:txBody>
      </p:sp>
    </p:spTree>
    <p:extLst>
      <p:ext uri="{BB962C8B-B14F-4D97-AF65-F5344CB8AC3E}">
        <p14:creationId xmlns:p14="http://schemas.microsoft.com/office/powerpoint/2010/main" val="402066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4630511" cy="555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Iris dataset</a:t>
            </a:r>
          </a:p>
          <a:p>
            <a:r>
              <a:rPr lang="en-US" dirty="0">
                <a:latin typeface="+mn-lt"/>
              </a:rPr>
              <a:t>3 spices of iris flowers</a:t>
            </a:r>
          </a:p>
          <a:p>
            <a:r>
              <a:rPr lang="en-US" dirty="0">
                <a:latin typeface="+mn-lt"/>
              </a:rPr>
              <a:t>4 dimensions of measurements</a:t>
            </a:r>
          </a:p>
          <a:p>
            <a:r>
              <a:rPr lang="en-US" dirty="0">
                <a:latin typeface="+mn-lt"/>
              </a:rPr>
              <a:t>1 species well separated</a:t>
            </a:r>
          </a:p>
          <a:p>
            <a:r>
              <a:rPr lang="en-US" dirty="0">
                <a:latin typeface="+mn-lt"/>
              </a:rPr>
              <a:t>2 species overlap in all dimensions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BB5B1-F557-90EF-5B08-6B80A6D1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11" y="940527"/>
            <a:ext cx="6464152" cy="5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8518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626396" cy="5309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first 2 principal components explain about 95% of variance for Iris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E5ABA-8D23-A4C5-1AB1-7D7CAF1D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589913"/>
            <a:ext cx="5912862" cy="4638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48342-3D29-2CB4-0DEE-E9F89154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2" y="1736217"/>
            <a:ext cx="5872554" cy="44921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1D7BCE-6F4C-8C8D-8163-06D3BC54F83E}"/>
              </a:ext>
            </a:extLst>
          </p:cNvPr>
          <p:cNvSpPr txBox="1">
            <a:spLocks/>
          </p:cNvSpPr>
          <p:nvPr/>
        </p:nvSpPr>
        <p:spPr>
          <a:xfrm>
            <a:off x="820347" y="6228370"/>
            <a:ext cx="4969112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Variance ratio by PCA component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04179E-E79F-AD3A-3DFA-39E4ADCEDCF6}"/>
              </a:ext>
            </a:extLst>
          </p:cNvPr>
          <p:cNvSpPr txBox="1">
            <a:spLocks/>
          </p:cNvSpPr>
          <p:nvPr/>
        </p:nvSpPr>
        <p:spPr>
          <a:xfrm>
            <a:off x="6712107" y="6238820"/>
            <a:ext cx="5413248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Scatterplot of first 2 PCA Components</a:t>
            </a:r>
          </a:p>
        </p:txBody>
      </p:sp>
    </p:spTree>
    <p:extLst>
      <p:ext uri="{BB962C8B-B14F-4D97-AF65-F5344CB8AC3E}">
        <p14:creationId xmlns:p14="http://schemas.microsoft.com/office/powerpoint/2010/main" val="41194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b="1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r>
              <a:rPr lang="en-US" dirty="0">
                <a:latin typeface="+mn-lt"/>
              </a:rPr>
              <a:t>Dependent feature values lie on a </a:t>
            </a:r>
            <a:r>
              <a:rPr lang="en-US" b="1" dirty="0">
                <a:latin typeface="+mn-lt"/>
              </a:rPr>
              <a:t>low-dimensional manifold</a:t>
            </a:r>
            <a:r>
              <a:rPr lang="en-US" dirty="0">
                <a:latin typeface="+mn-lt"/>
              </a:rPr>
              <a:t> in a higher dimensional space</a:t>
            </a:r>
          </a:p>
          <a:p>
            <a:r>
              <a:rPr lang="en-US" dirty="0">
                <a:latin typeface="+mn-lt"/>
              </a:rPr>
              <a:t>We want dimensionality reduction to be </a:t>
            </a:r>
            <a:r>
              <a:rPr lang="en-US" b="1" dirty="0">
                <a:latin typeface="+mn-lt"/>
              </a:rPr>
              <a:t>similarity (distance) preserving </a:t>
            </a:r>
          </a:p>
          <a:p>
            <a:pPr lvl="1"/>
            <a:r>
              <a:rPr lang="en-US" dirty="0">
                <a:latin typeface="+mn-lt"/>
              </a:rPr>
              <a:t>Embedding must </a:t>
            </a:r>
            <a:r>
              <a:rPr lang="en-US" b="1" dirty="0">
                <a:latin typeface="+mn-lt"/>
              </a:rPr>
              <a:t>minimize bias and error </a:t>
            </a:r>
            <a:r>
              <a:rPr lang="en-US" dirty="0">
                <a:latin typeface="+mn-lt"/>
              </a:rPr>
              <a:t>with respect to original high-dimensional space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9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57373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Singular value decomposition (SVD</a:t>
                </a:r>
                <a:r>
                  <a:rPr lang="en-US" dirty="0">
                    <a:cs typeface="Segoe UI" panose="020B0502040204020203" pitchFamily="34" charset="0"/>
                  </a:rPr>
                  <a:t>) is a computational efficient matrix decomposition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Given a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computing the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computationally intensive -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sparse,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dense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SVD operates directly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SVD provides an alternative: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𝑙𝑒𝑓𝑡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𝑑𝑖𝑎𝑔𝑜𝑛𝑎𝑙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𝑚𝑎𝑡𝑟𝑖𝑥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𝑣𝑎𝑙𝑢𝑒𝑠</m:t>
                      </m:r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𝑟𝑖𝑔h𝑡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3"/>
                <a:stretch>
                  <a:fillRect l="-1058" t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9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can we do dimensionality reduction with SVD?</a:t>
                </a:r>
                <a:endParaRPr lang="en-US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The relationship between SVD and PCA is:  </a:t>
                </a:r>
              </a:p>
              <a:p>
                <a:pPr marL="0" indent="0">
                  <a:buNone/>
                </a:pPr>
                <a:endParaRPr lang="en-US" sz="10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We can construct a lower dimensional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limited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</a:rPr>
                  <a:t>has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has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non-zero singular values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2"/>
                <a:stretch>
                  <a:fillRect l="-1058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</a:t>
            </a:r>
            <a:r>
              <a:rPr lang="en-US" dirty="0">
                <a:latin typeface="+mn-lt"/>
              </a:rPr>
              <a:t> projects a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A </a:t>
                </a:r>
                <a:r>
                  <a:rPr lang="en-US" b="1" dirty="0">
                    <a:cs typeface="Segoe UI" panose="020B0502040204020203" pitchFamily="34" charset="0"/>
                  </a:rPr>
                  <a:t>manifold is a low dimensional surface </a:t>
                </a:r>
                <a:r>
                  <a:rPr lang="en-US" dirty="0">
                    <a:cs typeface="Segoe UI" panose="020B0502040204020203" pitchFamily="34" charset="0"/>
                  </a:rPr>
                  <a:t>in a high-dimensional space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Linear manifold is a hyperplane – PCA, SVD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Nonlinear manifolds for more complex embeddings – our focus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Often used as a visualization technique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Human perception generally fails beyond a few dimensions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a manifold creates low-dimensional (2-d or 3-d) projection of complex data relationships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used to reduce dimensionality and orthogonalize to improve performance of ML models, supervised or unsupervised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Need to determine number of components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Generally, need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PCA finds 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nonlinear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840DF-298D-6EC7-FCB9-41F194E20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1453-B8BB-346B-4160-98CD20C3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6822-7731-3E6A-44AB-A1AFD09FD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Dependency of features almost always the case in the real world</a:t>
            </a:r>
          </a:p>
          <a:p>
            <a:pPr lvl="1"/>
            <a:r>
              <a:rPr lang="en-US" dirty="0">
                <a:latin typeface="+mn-lt"/>
              </a:rPr>
              <a:t>Semantic dependence</a:t>
            </a:r>
          </a:p>
          <a:p>
            <a:pPr lvl="1"/>
            <a:r>
              <a:rPr lang="en-US" b="1" dirty="0">
                <a:latin typeface="+mn-lt"/>
              </a:rPr>
              <a:t>Linear dependency </a:t>
            </a:r>
          </a:p>
          <a:p>
            <a:pPr lvl="1"/>
            <a:r>
              <a:rPr lang="en-US" b="1" dirty="0">
                <a:latin typeface="+mn-lt"/>
              </a:rPr>
              <a:t>Nonlinear dependency</a:t>
            </a:r>
          </a:p>
          <a:p>
            <a:r>
              <a:rPr lang="en-US" dirty="0">
                <a:latin typeface="+mn-lt"/>
              </a:rPr>
              <a:t>We have already looked at some embedding algorithms, a form of dimensionality reduction </a:t>
            </a:r>
          </a:p>
          <a:p>
            <a:pPr lvl="1"/>
            <a:r>
              <a:rPr lang="en-US" dirty="0">
                <a:latin typeface="+mn-lt"/>
              </a:rPr>
              <a:t>Hash embeddings</a:t>
            </a:r>
          </a:p>
          <a:p>
            <a:pPr lvl="1"/>
            <a:r>
              <a:rPr lang="en-US" dirty="0">
                <a:latin typeface="+mn-lt"/>
              </a:rPr>
              <a:t>Neural embeddings</a:t>
            </a:r>
          </a:p>
          <a:p>
            <a:pPr lvl="1"/>
            <a:r>
              <a:rPr lang="en-US" dirty="0">
                <a:latin typeface="+mn-lt"/>
              </a:rPr>
              <a:t>Latent representations </a:t>
            </a:r>
          </a:p>
          <a:p>
            <a:pPr lvl="1"/>
            <a:r>
              <a:rPr lang="en-US" dirty="0">
                <a:latin typeface="+mn-lt"/>
              </a:rPr>
              <a:t>Methods used for similarity search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 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6AE5-CFF3-51E3-51F2-96FCC1AF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596-B6CA-D0F9-5E66-CA3D556E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Why is Spectral embedding a </a:t>
                </a:r>
                <a:r>
                  <a:rPr lang="en-US" b="1" dirty="0">
                    <a:cs typeface="Segoe UI" panose="020B0502040204020203" pitchFamily="34" charset="0"/>
                  </a:rPr>
                  <a:t>nonlinear model</a:t>
                </a:r>
                <a:r>
                  <a:rPr lang="en-US" dirty="0">
                    <a:cs typeface="Segoe UI" panose="020B0502040204020203" pitchFamily="34" charset="0"/>
                  </a:rPr>
                  <a:t>?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choose an affinity algorithm for graph construction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Nearest neighbor – for </a:t>
                </a:r>
                <a:r>
                  <a:rPr lang="en-US" dirty="0" err="1">
                    <a:cs typeface="Segoe UI" panose="020B0502040204020203" pitchFamily="34" charset="0"/>
                  </a:rPr>
                  <a:t>Sklearn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many algorithms </a:t>
                </a: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:r>
                  <a:rPr lang="en-US" dirty="0">
                    <a:cs typeface="Segoe UI" panose="020B0502040204020203" pitchFamily="34" charset="0"/>
                    <a:hlinkClick r:id="rId3"/>
                  </a:rPr>
                  <a:t>metrics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Radial basis function – a default choice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…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Example, </a:t>
                </a:r>
                <a:r>
                  <a:rPr lang="en-US" b="1" dirty="0">
                    <a:cs typeface="Segoe UI" panose="020B0502040204020203" pitchFamily="34" charset="0"/>
                    <a:hlinkClick r:id="rId4"/>
                  </a:rPr>
                  <a:t>radial basis functions</a:t>
                </a:r>
                <a:r>
                  <a:rPr lang="en-US" b="1" dirty="0">
                    <a:cs typeface="Segoe UI" panose="020B0502040204020203" pitchFamily="34" charset="0"/>
                  </a:rPr>
                  <a:t> (RBF)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RBF downweighs similarity with respect to distance using a Gaussian Kernel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Bandwidth or span of kernel,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determines rate of weight decay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  <a:blipFill>
                <a:blip r:embed="rId5"/>
                <a:stretch>
                  <a:fillRect l="-1800" t="-1804" b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1C0697-DB0C-A70D-5DB5-5A1C2A5C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85" y="1068848"/>
            <a:ext cx="4928119" cy="518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75C77-F660-E96B-6EA1-50F55A818848}"/>
              </a:ext>
            </a:extLst>
          </p:cNvPr>
          <p:cNvSpPr txBox="1"/>
          <p:nvPr/>
        </p:nvSpPr>
        <p:spPr>
          <a:xfrm>
            <a:off x="7904136" y="6254791"/>
            <a:ext cx="380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Illustration from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(</a:t>
                </a:r>
                <a:r>
                  <a:rPr lang="en-US" dirty="0">
                    <a:hlinkClick r:id="rId2"/>
                  </a:rPr>
                  <a:t>McInnes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, Healy and Melville, 2018) </a:t>
                </a:r>
                <a:r>
                  <a:rPr lang="en-US" dirty="0">
                    <a:cs typeface="Segoe UI" panose="020B0502040204020203" pitchFamily="34" charset="0"/>
                  </a:rPr>
                  <a:t>maps to a low-dimensional manifold from a nearest-neighbor graph   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UMAP is (arguably) the state of the art in manifold learning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</a:t>
                </a:r>
                <a:r>
                  <a:rPr lang="en-US" b="1" dirty="0">
                    <a:cs typeface="Segoe UI" panose="020B0502040204020203" pitchFamily="34" charset="0"/>
                  </a:rPr>
                  <a:t>generalization of the now obsolete </a:t>
                </a:r>
                <a:r>
                  <a:rPr lang="en-US" b="1" dirty="0" err="1">
                    <a:cs typeface="Segoe UI" panose="020B0502040204020203" pitchFamily="34" charset="0"/>
                  </a:rPr>
                  <a:t>tSNE</a:t>
                </a:r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Uses topological properties of metric spaces to create graph, mapping a high-dimensional space to a low-dimensional Euclidian manifold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UMAP attempts to </a:t>
                </a:r>
                <a:r>
                  <a:rPr lang="en-US">
                    <a:cs typeface="Segoe UI" panose="020B0502040204020203" pitchFamily="34" charset="0"/>
                  </a:rPr>
                  <a:t>preserve marginal </a:t>
                </a:r>
                <a:r>
                  <a:rPr lang="en-US" dirty="0">
                    <a:cs typeface="Segoe UI" panose="020B0502040204020203" pitchFamily="34" charset="0"/>
                  </a:rPr>
                  <a:t>probability distribution and distance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be used to reduce dimensions for algorithms like clustering models,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dirty="0">
                    <a:cs typeface="Segoe UI" panose="020B0502040204020203" pitchFamily="34" charset="0"/>
                    <a:hlinkClick r:id="rId3"/>
                  </a:rPr>
                  <a:t>UMAP package</a:t>
                </a:r>
                <a:r>
                  <a:rPr lang="en-US" dirty="0">
                    <a:cs typeface="Segoe UI" panose="020B0502040204020203" pitchFamily="34" charset="0"/>
                  </a:rPr>
                  <a:t> has Python and R APIs and is very well documented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There are many variations and applications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  <a:cs typeface="Segoe UI" panose="020B0502040204020203" pitchFamily="34" charset="0"/>
                  </a:rPr>
                  <a:t>Read the docs!    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4"/>
                <a:stretch>
                  <a:fillRect l="-1058" t="-1804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manifolds</a:t>
            </a:r>
            <a:endParaRPr lang="en-US" b="1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is good for visualizations in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sz="2800" dirty="0">
                <a:latin typeface="+mn-lt"/>
              </a:rPr>
              <a:t>Curse of Dimensionality!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Introduction to dimensionality reduction </a:t>
            </a:r>
          </a:p>
          <a:p>
            <a:r>
              <a:rPr lang="en-US" dirty="0">
                <a:latin typeface="+mn-lt"/>
              </a:rPr>
              <a:t>Principal component analysis (PCA)</a:t>
            </a:r>
          </a:p>
          <a:p>
            <a:r>
              <a:rPr lang="en-US" dirty="0">
                <a:latin typeface="+mn-lt"/>
              </a:rPr>
              <a:t>Singular value decomposition (SVD)</a:t>
            </a:r>
          </a:p>
          <a:p>
            <a:r>
              <a:rPr lang="en-US" dirty="0">
                <a:latin typeface="+mn-lt"/>
              </a:rPr>
              <a:t>Manifold Learning</a:t>
            </a:r>
          </a:p>
          <a:p>
            <a:r>
              <a:rPr lang="en-US" dirty="0">
                <a:latin typeface="+mn-lt"/>
              </a:rPr>
              <a:t>Spectral Embedding </a:t>
            </a:r>
          </a:p>
          <a:p>
            <a:r>
              <a:rPr lang="en-US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>
                <a:cs typeface="Segoe UI" panose="020B0502040204020203" pitchFamily="34" charset="0"/>
              </a:rPr>
              <a:t>Place hyper-balls </a:t>
            </a:r>
            <a:r>
              <a:rPr lang="en-US" dirty="0">
                <a:cs typeface="Segoe UI" panose="020B0502040204020203" pitchFamily="34" charset="0"/>
              </a:rPr>
              <a:t>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095F8-F962-2795-F660-EA4478CB829B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774915" cy="1498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E42E3-72C3-69B7-47F9-ECDE885A324A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681925" cy="4442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C98E2C-2D24-A65F-8A6F-963DE8F4DA5D}"/>
              </a:ext>
            </a:extLst>
          </p:cNvPr>
          <p:cNvCxnSpPr>
            <a:cxnSpLocks/>
          </p:cNvCxnSpPr>
          <p:nvPr/>
        </p:nvCxnSpPr>
        <p:spPr>
          <a:xfrm flipV="1">
            <a:off x="4515173" y="4316278"/>
            <a:ext cx="2585633" cy="1833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B3BA-46C4-235F-3AC3-2F0B077B738C}"/>
              </a:ext>
            </a:extLst>
          </p:cNvPr>
          <p:cNvCxnSpPr>
            <a:cxnSpLocks/>
          </p:cNvCxnSpPr>
          <p:nvPr/>
        </p:nvCxnSpPr>
        <p:spPr>
          <a:xfrm>
            <a:off x="4432515" y="4563735"/>
            <a:ext cx="2887851" cy="57047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</a:t>
            </a:r>
            <a:r>
              <a:rPr lang="en-US" b="1" dirty="0">
                <a:cs typeface="Segoe UI" panose="020B0502040204020203" pitchFamily="34" charset="0"/>
              </a:rPr>
              <a:t>disconnected components 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Reiman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468645" y="2769632"/>
            <a:ext cx="1526793" cy="196597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8BABD9-7F89-F998-9DBF-3CE51B93BCDD}"/>
              </a:ext>
            </a:extLst>
          </p:cNvPr>
          <p:cNvCxnSpPr>
            <a:cxnSpLocks/>
          </p:cNvCxnSpPr>
          <p:nvPr/>
        </p:nvCxnSpPr>
        <p:spPr>
          <a:xfrm>
            <a:off x="3652434" y="4411851"/>
            <a:ext cx="4587515" cy="68825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D3CA870-E524-360E-04B7-62EF4D174671}"/>
              </a:ext>
            </a:extLst>
          </p:cNvPr>
          <p:cNvSpPr/>
          <p:nvPr/>
        </p:nvSpPr>
        <p:spPr>
          <a:xfrm rot="626517">
            <a:off x="8248169" y="4811408"/>
            <a:ext cx="325070" cy="848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1 and 2-simplexes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that an edge exists is </a:t>
                </a:r>
                <a:r>
                  <a:rPr lang="en-US" b="1" dirty="0">
                    <a:cs typeface="Segoe UI" panose="020B0502040204020203" pitchFamily="34" charset="0"/>
                  </a:rPr>
                  <a:t>Bernoulli distributed </a:t>
                </a:r>
                <a:r>
                  <a:rPr lang="en-US" dirty="0">
                    <a:cs typeface="Segoe UI" panose="020B0502040204020203" pitchFamily="34" charset="0"/>
                  </a:rPr>
                  <a:t>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latin typeface="+mn-lt"/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for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76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, is constant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:r>
                  <a:rPr lang="en-US" sz="24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 – </a:t>
                </a:r>
                <a:r>
                  <a:rPr lang="en-US" b="1" dirty="0">
                    <a:cs typeface="Segoe UI" panose="020B0502040204020203" pitchFamily="34" charset="0"/>
                  </a:rPr>
                  <a:t>high level of detail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 less local – </a:t>
                </a:r>
                <a:r>
                  <a:rPr lang="en-US" b="1" dirty="0">
                    <a:cs typeface="Segoe UI" panose="020B0502040204020203" pitchFamily="34" charset="0"/>
                  </a:rPr>
                  <a:t>smooths space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6EDA-A633-D0E6-BDA8-9298641E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2BDF-BF4B-F487-AC8C-8486BBC4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12AA2-77FB-06BE-B843-B749F8202A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 startAt="4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endParaRPr lang="en-US" dirty="0">
                  <a:cs typeface="Courier New" panose="02070309020205020404" pitchFamily="49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Large – ensures separation of points on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Small – allows near-neighbors to be close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Large – minimize error and bias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≫2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best for ML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Small – greater compression of dimensionality 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12AA2-77FB-06BE-B843-B749F820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8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PCA and SVD are efficient linear algorithms </a:t>
            </a:r>
          </a:p>
          <a:p>
            <a:pPr lvl="1"/>
            <a:r>
              <a:rPr lang="en-US" dirty="0">
                <a:latin typeface="+mn-lt"/>
              </a:rPr>
              <a:t>Find linear projections to lower dimensional hyperplane</a:t>
            </a:r>
          </a:p>
          <a:p>
            <a:pPr lvl="1"/>
            <a:r>
              <a:rPr lang="en-US" dirty="0">
                <a:latin typeface="+mn-lt"/>
              </a:rPr>
              <a:t>SVD applied directly to rectangular model matrix, no need to compute covariance matrix </a:t>
            </a:r>
          </a:p>
          <a:p>
            <a:r>
              <a:rPr lang="en-US" dirty="0">
                <a:latin typeface="+mn-lt"/>
              </a:rPr>
              <a:t>Manifold learning for nonlinear dimensionality reduction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state-of-the-art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8333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sampling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zero-centered vector random variable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24465</TotalTime>
  <Words>3848</Words>
  <Application>Microsoft Office PowerPoint</Application>
  <PresentationFormat>Widescreen</PresentationFormat>
  <Paragraphs>678</Paragraphs>
  <Slides>68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Introduction to Dimensionality Reduction</vt:lpstr>
      <vt:lpstr>Introduction to Dimensionality Reduction</vt:lpstr>
      <vt:lpstr>Introduction to Dimensionality Reduction</vt:lpstr>
      <vt:lpstr>Lesson Overview</vt:lpstr>
      <vt:lpstr>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Properties of Dimensionality Reduction</vt:lpstr>
      <vt:lpstr>Properties of Dimensionality Reduction</vt:lpstr>
      <vt:lpstr>Properties of Dimensionality Reduction</vt:lpstr>
      <vt:lpstr>Properties of Dimensionality Reduction</vt:lpstr>
      <vt:lpstr>Linear Embedding with PCA</vt:lpstr>
      <vt:lpstr>Linear Dimensionality Reduction - PCA</vt:lpstr>
      <vt:lpstr>Principle Component Decomposition</vt:lpstr>
      <vt:lpstr>Linear Dimensionality Reduction - PCA</vt:lpstr>
      <vt:lpstr>Linear Dimensionality Reduction - PCA</vt:lpstr>
      <vt:lpstr>Linear Dimensionality Reduction - PCA</vt:lpstr>
      <vt:lpstr>Principal Component Dimensionality Reduction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Singular Value Decomposition</vt:lpstr>
      <vt:lpstr>Singular Value Decomposition </vt:lpstr>
      <vt:lpstr>Singular Value Decomposition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Uniform Manifold Approximation and Projection (UMAP)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1014</cp:revision>
  <dcterms:created xsi:type="dcterms:W3CDTF">2020-07-25T22:15:22Z</dcterms:created>
  <dcterms:modified xsi:type="dcterms:W3CDTF">2025-11-27T00:21:05Z</dcterms:modified>
</cp:coreProperties>
</file>